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92" r:id="rId4"/>
    <p:sldId id="276" r:id="rId5"/>
    <p:sldId id="293" r:id="rId6"/>
    <p:sldId id="28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63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108B8-5074-B4F2-3022-92EE6B5C59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6BE667-27D1-920B-2F22-1058DD1D4E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88004-1F1A-7352-9472-AE7CB6B3A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5374C-1099-45F5-B8EB-C3153BB82DF2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233D6-9C3C-6BA6-E0D8-19A10D69A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C91B5-1F6C-017C-E06F-032704FEA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48FA-BFF9-4D7E-ADC0-DDC63D70F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15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E6AAB-5454-D8CB-BF4A-E28DA9FFF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E8F0B6-5F5E-C74F-7503-A60D70A9F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6678B-C475-FB95-0400-0CFB4205E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5374C-1099-45F5-B8EB-C3153BB82DF2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BB281-0236-5F76-D5A2-E8AE090CD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31AA0-388C-A34D-AA06-A9196A415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48FA-BFF9-4D7E-ADC0-DDC63D70F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69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E86955-33D6-3500-F586-0A8993C077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8EF13F-F43D-C6BD-31F9-1D756CE597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5E860-F4F4-1DAD-F7AD-DB4AA325B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5374C-1099-45F5-B8EB-C3153BB82DF2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51B41-7020-2F0B-CCF9-282B3B473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7A6BC-C729-775C-F835-E70778528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48FA-BFF9-4D7E-ADC0-DDC63D70F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56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14471-653C-9695-D820-95735087E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748EB-7EC3-959F-A372-85C299320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888F8-363B-3A68-6030-BD44BFACB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5374C-1099-45F5-B8EB-C3153BB82DF2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E50E5-5DD8-CCBB-3264-A4248789F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81E85-A072-78F4-AC6D-4D8E09138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48FA-BFF9-4D7E-ADC0-DDC63D70F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58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D3638-D438-021D-2EE3-5DC05F7D6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AAC362-BE03-151B-5D76-7B88B231E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499F3-A925-E5E5-E7E0-28353F61B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5374C-1099-45F5-B8EB-C3153BB82DF2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83C2F-75CA-0FB4-EFBD-80F3067D5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343DB-4612-3AA4-EE6A-00CEE5E59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48FA-BFF9-4D7E-ADC0-DDC63D70F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8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037FE-2481-C0EF-3275-D72F5F7BD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34F60-BBB6-828D-1D2F-855D2D7ECE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D753CF-C7D0-81D9-D0AF-0BB6E51EFC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4B937B-865E-A1C7-6070-5AECB089A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5374C-1099-45F5-B8EB-C3153BB82DF2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B1CF2E-8BDA-8DAB-6614-1EC52B777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27075-78C3-29F9-E42C-9C2AB69D7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48FA-BFF9-4D7E-ADC0-DDC63D70F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86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AC728-CDC0-A137-63B6-D0EA1F945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3B9CD5-8248-001F-BC6C-B45B9A1FA7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65A18F-8390-3FCF-EC7F-8BBDCC1DD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5EA586-E3A2-9FD0-E7B4-59289BAA85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F559BD-AB47-69E6-B42B-82E498CE9B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F6E7D1-0298-7E02-73DB-6019F7DB2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5374C-1099-45F5-B8EB-C3153BB82DF2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A340AF-9C44-C82D-FC6B-2488B4093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748482-F238-A581-EA95-8D2D91C6C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48FA-BFF9-4D7E-ADC0-DDC63D70F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153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36C88-AB09-ED6C-F081-EF4EB2852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0D79CE-370A-E247-BA6C-406292206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5374C-1099-45F5-B8EB-C3153BB82DF2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CF8696-9049-77FB-033C-FCDF83187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BEA473-7DBE-E5E8-346D-4F57D4A10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48FA-BFF9-4D7E-ADC0-DDC63D70F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08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827D48-5E86-6684-2CB8-D60F82211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5374C-1099-45F5-B8EB-C3153BB82DF2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795F6E-D4D2-AF50-F306-5B40C1495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C57A13-1333-DC53-9AE7-843A30EBB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48FA-BFF9-4D7E-ADC0-DDC63D70F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74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1FB23-19FB-E95D-CC14-CD6F5F414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E4BBE-2D02-CE83-0314-F5E3203DD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02D8D7-A4D7-5189-F530-A3ACE7976B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413A06-1058-B155-C20C-D3599E24F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5374C-1099-45F5-B8EB-C3153BB82DF2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E0AD7B-5B2A-1787-8B50-C9433726B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556F17-E94E-1E47-7CC8-D9967A80D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48FA-BFF9-4D7E-ADC0-DDC63D70F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88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E75E0-0674-9285-6A79-85B8F1EC5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EADFC-A5D8-DFA9-85ED-7DCA9872D3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DD2297-2BC2-64F4-16C5-22EB3E348B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E362C7-B477-714D-0922-C3A71EA0D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5374C-1099-45F5-B8EB-C3153BB82DF2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60D9CC-D4F6-64CD-241D-94F528920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64BEB0-F961-C566-EE8B-F398FED0A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48FA-BFF9-4D7E-ADC0-DDC63D70F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10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BF4420-BEB6-9538-CD76-6AB72140A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35505B-B21D-0979-CC85-12F9A924A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77145-C8DC-59FA-CD9E-780FBFF1AF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5374C-1099-45F5-B8EB-C3153BB82DF2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E522D-C4DB-0D63-2643-C44D2349F8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00C1F-834A-4E06-88C9-0E24ED0976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E48FA-BFF9-4D7E-ADC0-DDC63D70F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32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ogo for a company&#10;&#10;Description automatically generated">
            <a:extLst>
              <a:ext uri="{FF2B5EF4-FFF2-40B4-BE49-F238E27FC236}">
                <a16:creationId xmlns:a16="http://schemas.microsoft.com/office/drawing/2014/main" id="{725CB075-D4CE-168C-F4CD-25D4CD899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99BD16-36B2-A872-FF8D-FBC8C13C2AB8}"/>
              </a:ext>
            </a:extLst>
          </p:cNvPr>
          <p:cNvSpPr txBox="1"/>
          <p:nvPr/>
        </p:nvSpPr>
        <p:spPr>
          <a:xfrm>
            <a:off x="3934870" y="5568991"/>
            <a:ext cx="4241636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a typeface="ADLaM Display" panose="020F0502020204030204" pitchFamily="2" charset="0"/>
                <a:cs typeface="ADLaM Display" panose="020F0502020204030204" pitchFamily="2" charset="0"/>
              </a:rPr>
              <a:t>City Council meeting</a:t>
            </a:r>
          </a:p>
        </p:txBody>
      </p:sp>
    </p:spTree>
    <p:extLst>
      <p:ext uri="{BB962C8B-B14F-4D97-AF65-F5344CB8AC3E}">
        <p14:creationId xmlns:p14="http://schemas.microsoft.com/office/powerpoint/2010/main" val="1027154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60E449-ADF2-00C4-C4CC-CE943DF18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606F0-9752-0166-7451-D7DCD842B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Updates</a:t>
            </a:r>
          </a:p>
        </p:txBody>
      </p:sp>
      <p:graphicFrame>
        <p:nvGraphicFramePr>
          <p:cNvPr id="5" name="Content Placeholder 7">
            <a:extLst>
              <a:ext uri="{FF2B5EF4-FFF2-40B4-BE49-F238E27FC236}">
                <a16:creationId xmlns:a16="http://schemas.microsoft.com/office/drawing/2014/main" id="{83C8B4A7-57B2-63F8-5CAC-9B4C0DB05980}"/>
              </a:ext>
            </a:extLst>
          </p:cNvPr>
          <p:cNvGraphicFramePr>
            <a:graphicFrameLocks/>
          </p:cNvGraphicFramePr>
          <p:nvPr/>
        </p:nvGraphicFramePr>
        <p:xfrm>
          <a:off x="838200" y="1324928"/>
          <a:ext cx="10515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7666">
                  <a:extLst>
                    <a:ext uri="{9D8B030D-6E8A-4147-A177-3AD203B41FA5}">
                      <a16:colId xmlns:a16="http://schemas.microsoft.com/office/drawing/2014/main" val="3397020627"/>
                    </a:ext>
                  </a:extLst>
                </a:gridCol>
                <a:gridCol w="8297934">
                  <a:extLst>
                    <a:ext uri="{9D8B030D-6E8A-4147-A177-3AD203B41FA5}">
                      <a16:colId xmlns:a16="http://schemas.microsoft.com/office/drawing/2014/main" val="3132777286"/>
                    </a:ext>
                  </a:extLst>
                </a:gridCol>
              </a:tblGrid>
              <a:tr h="2622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28441"/>
                  </a:ext>
                </a:extLst>
              </a:tr>
            </a:tbl>
          </a:graphicData>
        </a:graphic>
      </p:graphicFrame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747411D5-BC2A-8B6A-5003-C416AEA7AB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8592648"/>
              </p:ext>
            </p:extLst>
          </p:nvPr>
        </p:nvGraphicFramePr>
        <p:xfrm>
          <a:off x="1281112" y="1846112"/>
          <a:ext cx="9629776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9992">
                  <a:extLst>
                    <a:ext uri="{9D8B030D-6E8A-4147-A177-3AD203B41FA5}">
                      <a16:colId xmlns:a16="http://schemas.microsoft.com/office/drawing/2014/main" val="1461391794"/>
                    </a:ext>
                  </a:extLst>
                </a:gridCol>
                <a:gridCol w="6359784">
                  <a:extLst>
                    <a:ext uri="{9D8B030D-6E8A-4147-A177-3AD203B41FA5}">
                      <a16:colId xmlns:a16="http://schemas.microsoft.com/office/drawing/2014/main" val="1202073968"/>
                    </a:ext>
                  </a:extLst>
                </a:gridCol>
              </a:tblGrid>
              <a:tr h="315806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367423"/>
                  </a:ext>
                </a:extLst>
              </a:tr>
              <a:tr h="315806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Raw water 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Going across the street starting Tuesday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373825"/>
                  </a:ext>
                </a:extLst>
              </a:tr>
              <a:tr h="315806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Waste water treatment plant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Met with WWTP supervisor </a:t>
                      </a:r>
                      <a:r>
                        <a:rPr lang="en-US" dirty="0" err="1"/>
                        <a:t>Stumma</a:t>
                      </a:r>
                      <a:r>
                        <a:rPr lang="en-US" dirty="0"/>
                        <a:t> &amp; Schwab regarding plans for upgrades – window of KDHE ‘loan forgiveness’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573026"/>
                  </a:ext>
                </a:extLst>
              </a:tr>
              <a:tr h="315806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Bike trail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This project is close to being completed and projects look nice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121903"/>
                  </a:ext>
                </a:extLst>
              </a:tr>
              <a:tr h="315806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Gym balcony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The upgrade to remove the chain link and replace with a </a:t>
                      </a:r>
                      <a:r>
                        <a:rPr lang="en-US" dirty="0" err="1"/>
                        <a:t>plexi</a:t>
                      </a:r>
                      <a:r>
                        <a:rPr lang="en-US" dirty="0"/>
                        <a:t>-glass looks fantastic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577129"/>
                  </a:ext>
                </a:extLst>
              </a:tr>
              <a:tr h="315806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Muni grant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Watching for the grant for other building upgrades – expect it to open the middle of the month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533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7830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D873D0-B005-8F87-9725-CA7E157FD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83AAA-40F3-B7D2-9377-AD446E40C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Airport</a:t>
            </a:r>
          </a:p>
        </p:txBody>
      </p:sp>
      <p:graphicFrame>
        <p:nvGraphicFramePr>
          <p:cNvPr id="5" name="Content Placeholder 7">
            <a:extLst>
              <a:ext uri="{FF2B5EF4-FFF2-40B4-BE49-F238E27FC236}">
                <a16:creationId xmlns:a16="http://schemas.microsoft.com/office/drawing/2014/main" id="{4FA5AA71-9C4A-CABD-8841-8937B3D1A90B}"/>
              </a:ext>
            </a:extLst>
          </p:cNvPr>
          <p:cNvGraphicFramePr>
            <a:graphicFrameLocks/>
          </p:cNvGraphicFramePr>
          <p:nvPr/>
        </p:nvGraphicFramePr>
        <p:xfrm>
          <a:off x="838200" y="1324928"/>
          <a:ext cx="10515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7666">
                  <a:extLst>
                    <a:ext uri="{9D8B030D-6E8A-4147-A177-3AD203B41FA5}">
                      <a16:colId xmlns:a16="http://schemas.microsoft.com/office/drawing/2014/main" val="3397020627"/>
                    </a:ext>
                  </a:extLst>
                </a:gridCol>
                <a:gridCol w="8297934">
                  <a:extLst>
                    <a:ext uri="{9D8B030D-6E8A-4147-A177-3AD203B41FA5}">
                      <a16:colId xmlns:a16="http://schemas.microsoft.com/office/drawing/2014/main" val="3132777286"/>
                    </a:ext>
                  </a:extLst>
                </a:gridCol>
              </a:tblGrid>
              <a:tr h="2622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28441"/>
                  </a:ext>
                </a:extLst>
              </a:tr>
            </a:tbl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6F6347-C5DA-4671-98D8-ABF073EB0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2578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Hanger build is out for bid – estimated price would be $75,000 to not move forward with the build at this time</a:t>
            </a:r>
          </a:p>
          <a:p>
            <a:pPr marL="0" indent="0">
              <a:buNone/>
            </a:pPr>
            <a:r>
              <a:rPr lang="en-US" dirty="0"/>
              <a:t>Concrete pads for loading</a:t>
            </a:r>
          </a:p>
          <a:p>
            <a:pPr marL="0" indent="0">
              <a:buNone/>
            </a:pPr>
            <a:r>
              <a:rPr lang="en-US" dirty="0"/>
              <a:t>Temporary pads for loading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52AA43-E585-95BF-31F1-6DD9E1352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498" y="1726235"/>
            <a:ext cx="3872203" cy="506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65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488617-59A7-570F-FE9D-927AFFCBA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BA5DD-8DCF-24DE-1E15-FD8DE34D1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signs</a:t>
            </a:r>
          </a:p>
        </p:txBody>
      </p:sp>
      <p:graphicFrame>
        <p:nvGraphicFramePr>
          <p:cNvPr id="5" name="Content Placeholder 7">
            <a:extLst>
              <a:ext uri="{FF2B5EF4-FFF2-40B4-BE49-F238E27FC236}">
                <a16:creationId xmlns:a16="http://schemas.microsoft.com/office/drawing/2014/main" id="{439E9477-54C4-1773-EEE3-6E14A5792681}"/>
              </a:ext>
            </a:extLst>
          </p:cNvPr>
          <p:cNvGraphicFramePr>
            <a:graphicFrameLocks/>
          </p:cNvGraphicFramePr>
          <p:nvPr/>
        </p:nvGraphicFramePr>
        <p:xfrm>
          <a:off x="838200" y="1324928"/>
          <a:ext cx="10515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7666">
                  <a:extLst>
                    <a:ext uri="{9D8B030D-6E8A-4147-A177-3AD203B41FA5}">
                      <a16:colId xmlns:a16="http://schemas.microsoft.com/office/drawing/2014/main" val="3397020627"/>
                    </a:ext>
                  </a:extLst>
                </a:gridCol>
                <a:gridCol w="8297934">
                  <a:extLst>
                    <a:ext uri="{9D8B030D-6E8A-4147-A177-3AD203B41FA5}">
                      <a16:colId xmlns:a16="http://schemas.microsoft.com/office/drawing/2014/main" val="3132777286"/>
                    </a:ext>
                  </a:extLst>
                </a:gridCol>
              </a:tblGrid>
              <a:tr h="2622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28441"/>
                  </a:ext>
                </a:extLst>
              </a:tr>
            </a:tbl>
          </a:graphicData>
        </a:graphic>
      </p:graphicFrame>
      <p:pic>
        <p:nvPicPr>
          <p:cNvPr id="8" name="Content Placeholder 7" descr="A drawing of a sign&#10;&#10;AI-generated content may be incorrect.">
            <a:extLst>
              <a:ext uri="{FF2B5EF4-FFF2-40B4-BE49-F238E27FC236}">
                <a16:creationId xmlns:a16="http://schemas.microsoft.com/office/drawing/2014/main" id="{5C0C0521-CD7A-048B-5128-2FA320CFC7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01" y="1648344"/>
            <a:ext cx="4052815" cy="3130800"/>
          </a:xfrm>
        </p:spPr>
      </p:pic>
      <p:pic>
        <p:nvPicPr>
          <p:cNvPr id="10" name="Picture 9" descr="A drawing of a sign&#10;&#10;AI-generated content may be incorrect.">
            <a:extLst>
              <a:ext uri="{FF2B5EF4-FFF2-40B4-BE49-F238E27FC236}">
                <a16:creationId xmlns:a16="http://schemas.microsoft.com/office/drawing/2014/main" id="{443E5734-329E-A023-CB7E-DD1F5C6D7B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330" y="1667005"/>
            <a:ext cx="4040737" cy="31214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8BF3CB-9C65-BD96-96DE-014692EB02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2768" y="1705281"/>
            <a:ext cx="3536031" cy="292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662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47C2FC-202A-5C64-D8EB-0C18E9A949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31478-7581-E78B-9F68-CBDE8A0D3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7">
            <a:extLst>
              <a:ext uri="{FF2B5EF4-FFF2-40B4-BE49-F238E27FC236}">
                <a16:creationId xmlns:a16="http://schemas.microsoft.com/office/drawing/2014/main" id="{32A95D11-72BE-0F4C-8281-EC81A5A65E76}"/>
              </a:ext>
            </a:extLst>
          </p:cNvPr>
          <p:cNvGraphicFramePr>
            <a:graphicFrameLocks/>
          </p:cNvGraphicFramePr>
          <p:nvPr/>
        </p:nvGraphicFramePr>
        <p:xfrm>
          <a:off x="838200" y="1324928"/>
          <a:ext cx="10515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7666">
                  <a:extLst>
                    <a:ext uri="{9D8B030D-6E8A-4147-A177-3AD203B41FA5}">
                      <a16:colId xmlns:a16="http://schemas.microsoft.com/office/drawing/2014/main" val="3397020627"/>
                    </a:ext>
                  </a:extLst>
                </a:gridCol>
                <a:gridCol w="8297934">
                  <a:extLst>
                    <a:ext uri="{9D8B030D-6E8A-4147-A177-3AD203B41FA5}">
                      <a16:colId xmlns:a16="http://schemas.microsoft.com/office/drawing/2014/main" val="3132777286"/>
                    </a:ext>
                  </a:extLst>
                </a:gridCol>
              </a:tblGrid>
              <a:tr h="2622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28441"/>
                  </a:ext>
                </a:extLst>
              </a:tr>
            </a:tbl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DCDACB-D5D2-E7D5-5716-1B8E003C0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7200" b="1" dirty="0"/>
              <a:t>WORK SESSION</a:t>
            </a:r>
          </a:p>
        </p:txBody>
      </p:sp>
    </p:spTree>
    <p:extLst>
      <p:ext uri="{BB962C8B-B14F-4D97-AF65-F5344CB8AC3E}">
        <p14:creationId xmlns:p14="http://schemas.microsoft.com/office/powerpoint/2010/main" val="296635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4F8E6-76EA-AE09-C63E-BCADCDCA0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28D93-AF91-419D-B17D-D5835627A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USD 273 track project</a:t>
            </a:r>
          </a:p>
        </p:txBody>
      </p:sp>
      <p:graphicFrame>
        <p:nvGraphicFramePr>
          <p:cNvPr id="5" name="Content Placeholder 7">
            <a:extLst>
              <a:ext uri="{FF2B5EF4-FFF2-40B4-BE49-F238E27FC236}">
                <a16:creationId xmlns:a16="http://schemas.microsoft.com/office/drawing/2014/main" id="{D8DFC085-8FF9-452D-F68E-13B84420CB39}"/>
              </a:ext>
            </a:extLst>
          </p:cNvPr>
          <p:cNvGraphicFramePr>
            <a:graphicFrameLocks/>
          </p:cNvGraphicFramePr>
          <p:nvPr/>
        </p:nvGraphicFramePr>
        <p:xfrm>
          <a:off x="838200" y="1324928"/>
          <a:ext cx="10515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7666">
                  <a:extLst>
                    <a:ext uri="{9D8B030D-6E8A-4147-A177-3AD203B41FA5}">
                      <a16:colId xmlns:a16="http://schemas.microsoft.com/office/drawing/2014/main" val="3397020627"/>
                    </a:ext>
                  </a:extLst>
                </a:gridCol>
                <a:gridCol w="8297934">
                  <a:extLst>
                    <a:ext uri="{9D8B030D-6E8A-4147-A177-3AD203B41FA5}">
                      <a16:colId xmlns:a16="http://schemas.microsoft.com/office/drawing/2014/main" val="3132777286"/>
                    </a:ext>
                  </a:extLst>
                </a:gridCol>
              </a:tblGrid>
              <a:tr h="2622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28441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251A37DD-BA5C-5075-0B44-DB7199FD4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609" y="1930756"/>
            <a:ext cx="7534275" cy="46386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8AD2AC-D2E8-5E19-9103-136B25B18F30}"/>
              </a:ext>
            </a:extLst>
          </p:cNvPr>
          <p:cNvSpPr txBox="1"/>
          <p:nvPr/>
        </p:nvSpPr>
        <p:spPr>
          <a:xfrm>
            <a:off x="8621486" y="2220686"/>
            <a:ext cx="29951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School track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Financial support/sponsorship</a:t>
            </a:r>
          </a:p>
        </p:txBody>
      </p:sp>
    </p:spTree>
    <p:extLst>
      <p:ext uri="{BB962C8B-B14F-4D97-AF65-F5344CB8AC3E}">
        <p14:creationId xmlns:p14="http://schemas.microsoft.com/office/powerpoint/2010/main" val="595913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7236</TotalTime>
  <Words>134</Words>
  <Application>Microsoft Office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ADLaM Display</vt:lpstr>
      <vt:lpstr>Arial</vt:lpstr>
      <vt:lpstr>Calibri</vt:lpstr>
      <vt:lpstr>Calibri Light</vt:lpstr>
      <vt:lpstr>Office Theme</vt:lpstr>
      <vt:lpstr>PowerPoint Presentation</vt:lpstr>
      <vt:lpstr>Updates</vt:lpstr>
      <vt:lpstr>Airport</vt:lpstr>
      <vt:lpstr>Welcome signs</vt:lpstr>
      <vt:lpstr>PowerPoint Presentation</vt:lpstr>
      <vt:lpstr>USD 273 track project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Halley Roberson</dc:creator>
  <cp:lastModifiedBy>City of Beloit</cp:lastModifiedBy>
  <cp:revision>74</cp:revision>
  <dcterms:created xsi:type="dcterms:W3CDTF">2024-01-12T19:50:55Z</dcterms:created>
  <dcterms:modified xsi:type="dcterms:W3CDTF">2025-03-31T21:38:29Z</dcterms:modified>
</cp:coreProperties>
</file>